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301" r:id="rId3"/>
    <p:sldId id="289" r:id="rId4"/>
    <p:sldId id="324" r:id="rId5"/>
    <p:sldId id="295" r:id="rId6"/>
    <p:sldId id="297" r:id="rId7"/>
    <p:sldId id="320" r:id="rId8"/>
    <p:sldId id="298" r:id="rId9"/>
    <p:sldId id="299" r:id="rId10"/>
    <p:sldId id="257" r:id="rId11"/>
    <p:sldId id="302" r:id="rId12"/>
    <p:sldId id="318" r:id="rId13"/>
    <p:sldId id="292" r:id="rId14"/>
    <p:sldId id="293" r:id="rId15"/>
    <p:sldId id="304" r:id="rId16"/>
    <p:sldId id="308" r:id="rId17"/>
    <p:sldId id="305" r:id="rId18"/>
    <p:sldId id="325" r:id="rId19"/>
    <p:sldId id="306" r:id="rId20"/>
    <p:sldId id="307" r:id="rId21"/>
    <p:sldId id="294" r:id="rId22"/>
    <p:sldId id="309" r:id="rId23"/>
    <p:sldId id="310" r:id="rId24"/>
    <p:sldId id="313" r:id="rId25"/>
    <p:sldId id="321" r:id="rId26"/>
    <p:sldId id="314" r:id="rId27"/>
    <p:sldId id="322" r:id="rId28"/>
    <p:sldId id="323" r:id="rId29"/>
    <p:sldId id="315" r:id="rId30"/>
    <p:sldId id="316" r:id="rId31"/>
    <p:sldId id="31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464" y="-2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30123-7171-4438-9BA9-AA68270AAB39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63EC-B60C-4478-AE11-EE3D78874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8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88D965-9388-48F5-B66F-E8F4216C27BD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FFBAF10-EBCA-44EF-9856-6F982F169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 spd="slow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Relationship Id="rId3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Those Things </a:t>
            </a:r>
            <a:r>
              <a:rPr lang="en-US" sz="3600" i="1" dirty="0" smtClean="0"/>
              <a:t>Without Which</a:t>
            </a:r>
            <a:endParaRPr lang="en-US" sz="3600" dirty="0" smtClean="0"/>
          </a:p>
          <a:p>
            <a:r>
              <a:rPr lang="en-US" sz="3600" dirty="0" smtClean="0"/>
              <a:t>Heaven Would</a:t>
            </a:r>
            <a:r>
              <a:rPr lang="en-US" sz="3600" i="1" dirty="0" smtClean="0"/>
              <a:t> Not </a:t>
            </a:r>
            <a:r>
              <a:rPr lang="en-US" sz="3600" dirty="0" smtClean="0"/>
              <a:t>Be Heaven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The </a:t>
            </a:r>
            <a:r>
              <a:rPr lang="en-US" sz="6000" i="1" dirty="0" smtClean="0"/>
              <a:t>Sine Qua Non</a:t>
            </a:r>
            <a:r>
              <a:rPr lang="en-US" sz="6000" dirty="0" smtClean="0"/>
              <a:t>s </a:t>
            </a:r>
            <a:br>
              <a:rPr lang="en-US" sz="6000" dirty="0" smtClean="0"/>
            </a:br>
            <a:r>
              <a:rPr lang="en-US" sz="6000" dirty="0" smtClean="0"/>
              <a:t>of Heaven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9314" y="838200"/>
            <a:ext cx="5217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Sine Qua Non 1:</a:t>
            </a:r>
            <a:endParaRPr lang="en-US" sz="5400" b="1" i="1" cap="none" spc="0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6248400" cy="3581400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US" sz="4400" dirty="0" smtClean="0"/>
              <a:t>	PERSONAL RELATIONSHIP</a:t>
            </a:r>
            <a:endParaRPr lang="en-US" sz="3200" dirty="0" smtClean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9314" y="838200"/>
            <a:ext cx="5217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Sine Qua Non 1:</a:t>
            </a:r>
            <a:endParaRPr lang="en-US" sz="5400" b="1" i="1" cap="none" spc="0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6248400" cy="4191000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  <a:buNone/>
            </a:pPr>
            <a:r>
              <a:rPr lang="en-US" sz="4400" dirty="0" smtClean="0"/>
              <a:t>	Personal Relationship requires:</a:t>
            </a:r>
          </a:p>
          <a:p>
            <a:pPr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/>
              <a:t> Continuity of unique 	identity (Revelation 2.17)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9314" y="838200"/>
            <a:ext cx="5217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Sine Qua Non 1:</a:t>
            </a:r>
            <a:endParaRPr lang="en-US" sz="5400" b="1" i="1" cap="none" spc="0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6248400" cy="4191000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  <a:buNone/>
            </a:pPr>
            <a:r>
              <a:rPr lang="en-US" sz="4400" dirty="0" smtClean="0"/>
              <a:t>	Personal Relationship requires:</a:t>
            </a:r>
          </a:p>
          <a:p>
            <a:pPr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/>
              <a:t> Continuity of unique 	identity (Revelation 2.17)</a:t>
            </a:r>
          </a:p>
          <a:p>
            <a:pPr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/>
              <a:t> Recognizability (Luke 16.9)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What if Heaven had every conceivable pleasure except for love?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What if Heaven had every conceivable pleasure except for love?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if</a:t>
            </a:r>
            <a:r>
              <a:rPr kumimoji="0" lang="en-US" sz="4000" b="0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someone “loved” you, but had no interest in your thoughts and dreams?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8438" y="838200"/>
            <a:ext cx="529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Sine Qua Non 2:</a:t>
            </a:r>
            <a:endParaRPr lang="en-US" sz="5400" b="1" i="1" cap="none" spc="0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6248400" cy="35814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en-US" sz="4400" dirty="0" smtClean="0"/>
              <a:t>INTIMACY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n-US" sz="4400" dirty="0" smtClean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8438" y="838200"/>
            <a:ext cx="529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Sine Qua Non 2:</a:t>
            </a:r>
            <a:endParaRPr lang="en-US" sz="5400" b="1" i="1" cap="none" spc="0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6248400" cy="3962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/>
              <a:t>INTIMACY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/>
              <a:t> 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</a:rPr>
              <a:t>To be simultaneously fully known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n>
                  <a:solidFill>
                    <a:srgbClr val="FFFF00"/>
                  </a:solidFill>
                </a:ln>
              </a:rPr>
              <a:t>and wholly loved.</a:t>
            </a:r>
          </a:p>
          <a:p>
            <a:pPr marL="0" indent="0" algn="ctr">
              <a:buNone/>
            </a:pPr>
            <a:r>
              <a:rPr lang="en-US" sz="4000" dirty="0" smtClean="0"/>
              <a:t>(cf. 1 Corinthians 13.12b)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8438" y="838200"/>
            <a:ext cx="529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Sine Qua Non 2:</a:t>
            </a:r>
            <a:endParaRPr lang="en-US" sz="5400" b="1" i="1" cap="none" spc="0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6248400" cy="35814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en-US" sz="4400" dirty="0" smtClean="0">
                <a:ln>
                  <a:solidFill>
                    <a:srgbClr val="FFFF00"/>
                  </a:solidFill>
                </a:ln>
              </a:rPr>
              <a:t>Wait!</a:t>
            </a:r>
            <a:r>
              <a:rPr lang="en-US" sz="4400" dirty="0" smtClean="0"/>
              <a:t>  We </a:t>
            </a:r>
            <a:r>
              <a:rPr lang="en-US" sz="4400" dirty="0" smtClean="0"/>
              <a:t>can’t even </a:t>
            </a:r>
            <a:r>
              <a:rPr lang="en-US" sz="4400" i="1" dirty="0" smtClean="0"/>
              <a:t>know</a:t>
            </a:r>
            <a:r>
              <a:rPr lang="en-US" sz="4400" dirty="0" smtClean="0"/>
              <a:t> </a:t>
            </a:r>
            <a:r>
              <a:rPr lang="en-US" sz="4400" i="1" dirty="0" smtClean="0"/>
              <a:t>ourselves</a:t>
            </a:r>
            <a:r>
              <a:rPr lang="en-US" sz="4400" dirty="0" smtClean="0"/>
              <a:t> intimately, apart from relationship with our Creator and Redeemer.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8438" y="838200"/>
            <a:ext cx="529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Sine Qua Non 2:</a:t>
            </a:r>
            <a:endParaRPr lang="en-US" sz="5400" b="1" i="1" cap="none" spc="0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6248400" cy="35814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en-US" sz="4400" dirty="0" smtClean="0"/>
              <a:t>No one can really know themselves if they do not know their origin, purpose and destiny.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9302639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8438" y="838200"/>
            <a:ext cx="529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Sine Qua Non 2:</a:t>
            </a:r>
            <a:endParaRPr lang="en-US" sz="5400" b="1" i="1" cap="none" spc="0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6934200" cy="3581400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4400" dirty="0" smtClean="0"/>
              <a:t>Ultimate intimacy is only possible through the One Who knows our </a:t>
            </a:r>
            <a:r>
              <a:rPr lang="en-US" sz="4400" dirty="0" smtClean="0"/>
              <a:t>heart, gave us </a:t>
            </a:r>
            <a:r>
              <a:rPr lang="en-US" sz="4400" dirty="0" smtClean="0"/>
              <a:t>our </a:t>
            </a:r>
            <a:r>
              <a:rPr lang="en-US" sz="4400" dirty="0" smtClean="0"/>
              <a:t>gifts, and planned our destiny (</a:t>
            </a:r>
            <a:r>
              <a:rPr lang="en-US" sz="4400" dirty="0" smtClean="0"/>
              <a:t>cf. Psalm 36.9).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Those Things </a:t>
            </a:r>
            <a:r>
              <a:rPr lang="en-US" sz="3600" i="1" dirty="0" smtClean="0">
                <a:solidFill>
                  <a:srgbClr val="FFFF00"/>
                </a:solidFill>
              </a:rPr>
              <a:t>Without Which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/>
              <a:t>Heaven Would</a:t>
            </a:r>
            <a:r>
              <a:rPr lang="en-US" sz="3600" i="1" dirty="0" smtClean="0"/>
              <a:t> </a:t>
            </a:r>
            <a:r>
              <a:rPr lang="en-US" sz="3600" i="1" dirty="0" smtClean="0">
                <a:solidFill>
                  <a:srgbClr val="FFFF00"/>
                </a:solidFill>
              </a:rPr>
              <a:t>Not</a:t>
            </a:r>
            <a:r>
              <a:rPr lang="en-US" sz="3600" i="1" dirty="0" smtClean="0"/>
              <a:t> </a:t>
            </a:r>
            <a:r>
              <a:rPr lang="en-US" sz="3600" dirty="0" smtClean="0"/>
              <a:t>Be Heaven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The </a:t>
            </a:r>
            <a:r>
              <a:rPr lang="en-US" sz="6000" i="1" dirty="0" smtClean="0"/>
              <a:t>Sine Qua Non</a:t>
            </a:r>
            <a:r>
              <a:rPr lang="en-US" sz="6000" dirty="0" smtClean="0"/>
              <a:t>s </a:t>
            </a:r>
            <a:br>
              <a:rPr lang="en-US" sz="6000" dirty="0" smtClean="0"/>
            </a:br>
            <a:r>
              <a:rPr lang="en-US" sz="6000" dirty="0" smtClean="0"/>
              <a:t>of Heaven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8438" y="838200"/>
            <a:ext cx="529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Sine Qua Non 3:</a:t>
            </a:r>
            <a:endParaRPr lang="en-US" sz="5400" b="1" i="1" cap="none" spc="0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6248400" cy="35814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en-US" sz="4400" dirty="0" smtClean="0"/>
              <a:t>JESUS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n-US" sz="4400" dirty="0" smtClean="0">
                <a:ln>
                  <a:solidFill>
                    <a:srgbClr val="FFFF00"/>
                  </a:solidFill>
                </a:ln>
              </a:rPr>
              <a:t>Our infinite, omniscient 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</a:rPr>
              <a:t>Creator, Redeemer and heavenly Bridegroom.</a:t>
            </a:r>
            <a:endParaRPr lang="en-US" sz="4400" dirty="0" smtClean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dirty="0" smtClean="0"/>
              <a:t>JESUS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Preceded Heaven.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dirty="0" smtClean="0"/>
              <a:t>JESUS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Preceded Heaven.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kumimoji="0" lang="en-US" sz="4000" b="0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Created Heaven and Earth (John 1.3).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dirty="0" smtClean="0"/>
              <a:t>JESUS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Preceded Heaven.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kumimoji="0" lang="en-US" sz="4000" b="0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Created Heaven and Earth (John 1.3).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Tied His eternal destiny to ours (John 1.14).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876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dirty="0" smtClean="0"/>
              <a:t>JESUS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Guarantees our eternal joy (Psalm 16.11).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876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dirty="0" smtClean="0"/>
              <a:t>JESUS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Guarantees our eternal joy (Psalm 16.11).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Endured the cross for the supreme joy of intimacy with us (Hebrews 12.2).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dirty="0" smtClean="0"/>
              <a:t>JESUS</a:t>
            </a:r>
          </a:p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dirty="0" smtClean="0"/>
              <a:t>IS THE ULTIMATE</a:t>
            </a:r>
          </a:p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i="1" dirty="0" smtClean="0">
                <a:ln>
                  <a:solidFill>
                    <a:srgbClr val="FFFF00"/>
                  </a:solidFill>
                </a:ln>
              </a:rPr>
              <a:t>SINE QUA NON</a:t>
            </a:r>
          </a:p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dirty="0" smtClean="0"/>
              <a:t>OF HEAVEN.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endParaRPr lang="en-US" sz="4000" dirty="0" smtClean="0"/>
          </a:p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dirty="0" smtClean="0"/>
              <a:t>— Interlude —</a:t>
            </a:r>
          </a:p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endParaRPr lang="en-US" sz="4000" dirty="0" smtClean="0"/>
          </a:p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i="1" dirty="0" smtClean="0">
                <a:ln>
                  <a:solidFill>
                    <a:srgbClr val="FFFF00"/>
                  </a:solidFill>
                </a:ln>
              </a:rPr>
              <a:t>ARRIVING IN HEAVEN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050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533400" y="5105400"/>
            <a:ext cx="6172200" cy="1371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3200" dirty="0" smtClean="0"/>
              <a:t>Ed Long</a:t>
            </a:r>
          </a:p>
          <a:p>
            <a:pPr marL="514350" indent="-514350"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</a:rPr>
              <a:t>1935-2017</a:t>
            </a:r>
            <a:endParaRPr kumimoji="0" lang="en-US" sz="32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2" name="Picture 1" descr="Ed_Long_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4063999" cy="43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96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dirty="0" smtClean="0"/>
              <a:t>Let’s </a:t>
            </a:r>
            <a:r>
              <a:rPr lang="en-US" sz="4000" dirty="0" smtClean="0"/>
              <a:t>tune our hearts to Psalm 73.25: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“Whom have I in heaven but you?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And earth has nothing I desire besides you.” 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</a:pPr>
            <a:endParaRPr lang="en-US" sz="4000" dirty="0" smtClean="0"/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Imagine you could eat as much as you wanted of anything you</a:t>
            </a:r>
            <a:r>
              <a:rPr kumimoji="0" lang="en-US" sz="4000" b="0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liked, without ill effects..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5257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algn="ctr">
              <a:spcAft>
                <a:spcPts val="1800"/>
              </a:spcAft>
              <a:buClr>
                <a:srgbClr val="FFFF00"/>
              </a:buClr>
              <a:buSzPct val="85000"/>
            </a:pPr>
            <a:r>
              <a:rPr lang="en-US" sz="4000" dirty="0" smtClean="0"/>
              <a:t>Let’s </a:t>
            </a:r>
            <a:r>
              <a:rPr lang="en-US" sz="4000" dirty="0" smtClean="0"/>
              <a:t>tune our hearts to Psalm 73.25: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“Whom have I in heaven but you?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And earth has nothing I desire besides you.”</a:t>
            </a:r>
          </a:p>
          <a:p>
            <a:pPr algn="ctr">
              <a:spcBef>
                <a:spcPts val="1200"/>
              </a:spcBef>
            </a:pPr>
            <a:r>
              <a:rPr lang="en-US" sz="4000" dirty="0" smtClean="0"/>
              <a:t>… and get excited about </a:t>
            </a:r>
            <a:r>
              <a:rPr lang="en-US" sz="4000" dirty="0" smtClean="0"/>
              <a:t>our </a:t>
            </a:r>
            <a:r>
              <a:rPr lang="en-US" sz="4000" dirty="0" smtClean="0"/>
              <a:t>coming wedding.</a:t>
            </a: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</a:pPr>
            <a:endParaRPr lang="en-US" sz="4000" dirty="0" smtClean="0"/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Ø"/>
            </a:pPr>
            <a:endParaRPr kumimoji="0" lang="en-US" sz="4000" b="0" i="0" u="none" strike="noStrike" kern="1200" cap="none" spc="0" normalizeH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Those Things </a:t>
            </a:r>
            <a:r>
              <a:rPr lang="en-US" sz="3600" i="1" dirty="0" smtClean="0">
                <a:solidFill>
                  <a:srgbClr val="FFFF00"/>
                </a:solidFill>
              </a:rPr>
              <a:t>Without Which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/>
              <a:t>Heaven Would</a:t>
            </a:r>
            <a:r>
              <a:rPr lang="en-US" sz="3600" i="1" dirty="0" smtClean="0"/>
              <a:t> </a:t>
            </a:r>
            <a:r>
              <a:rPr lang="en-US" sz="3600" i="1" dirty="0" smtClean="0">
                <a:solidFill>
                  <a:srgbClr val="FFFF00"/>
                </a:solidFill>
              </a:rPr>
              <a:t>Not</a:t>
            </a:r>
            <a:r>
              <a:rPr lang="en-US" sz="3600" i="1" dirty="0" smtClean="0"/>
              <a:t> </a:t>
            </a:r>
            <a:r>
              <a:rPr lang="en-US" sz="3600" dirty="0" smtClean="0"/>
              <a:t>Be Heaven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The </a:t>
            </a:r>
            <a:r>
              <a:rPr lang="en-US" sz="6000" i="1" dirty="0" smtClean="0"/>
              <a:t>Sine Qua Non</a:t>
            </a:r>
            <a:r>
              <a:rPr lang="en-US" sz="6000" dirty="0" smtClean="0"/>
              <a:t>s </a:t>
            </a:r>
            <a:br>
              <a:rPr lang="en-US" sz="6000" dirty="0" smtClean="0"/>
            </a:br>
            <a:r>
              <a:rPr lang="en-US" sz="6000" dirty="0" smtClean="0"/>
              <a:t>of Heaven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pic>
        <p:nvPicPr>
          <p:cNvPr id="2" name="Picture 1" descr="cake-30323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967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04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Imagine you could eat as much as you wanted of anything you</a:t>
            </a:r>
            <a:r>
              <a:rPr kumimoji="0" lang="en-US" sz="4000" b="0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liked, without ill effects..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so long as you ate alone.</a:t>
            </a: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Imagine playing any sport you wanted, whenever  you wanted, and with a champion’s skill…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400800" cy="5257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Imagine playing any sport you wanted, whenever  you wanted, and with a champion’s skill…</a:t>
            </a:r>
          </a:p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always against robots, with no spectators, no one to talk to afterwards.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Imagine exploring breathtakingly beautiful worlds and discovering amazing creatures</a:t>
            </a:r>
            <a:r>
              <a:rPr kumimoji="0" lang="en-US" sz="4000" b="0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</a:t>
            </a:r>
            <a:br>
              <a:rPr lang="en-US" dirty="0" smtClean="0"/>
            </a:br>
            <a:r>
              <a:rPr lang="en-US" i="1" dirty="0" smtClean="0"/>
              <a:t>Sine Qua Non</a:t>
            </a: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Of  Heaven</a:t>
            </a:r>
            <a:endParaRPr lang="en-US" i="1" dirty="0"/>
          </a:p>
        </p:txBody>
      </p:sp>
      <p:pic>
        <p:nvPicPr>
          <p:cNvPr id="7" name="Picture 6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405798" cy="10001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14400"/>
            <a:ext cx="6172200" cy="4114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Imagine exploring breathtakingly beautiful worlds and discovering amazing creatures</a:t>
            </a:r>
            <a:r>
              <a:rPr kumimoji="0" lang="en-US" sz="4000" b="0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lang="en-US" sz="4000" baseline="0" dirty="0" smtClean="0">
                <a:ln>
                  <a:solidFill>
                    <a:srgbClr val="FFFF00"/>
                  </a:solidFill>
                </a:ln>
              </a:rPr>
              <a:t>but never being able to share your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</a:rPr>
              <a:t> experiences.</a:t>
            </a: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FF00"/>
              </a:buClr>
              <a:buSzPct val="8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6931</TotalTime>
  <Words>535</Words>
  <Application>Microsoft Macintosh PowerPoint</Application>
  <PresentationFormat>On-screen Show (4:3)</PresentationFormat>
  <Paragraphs>117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Paper</vt:lpstr>
      <vt:lpstr>The Sine Qua Nons  of Heaven</vt:lpstr>
      <vt:lpstr>The Sine Qua Nons  of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Of  Heaven</vt:lpstr>
      <vt:lpstr>The Sine Qua Nons  of Heaven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Heaven</dc:title>
  <dc:creator>Roderick</dc:creator>
  <cp:lastModifiedBy>Roderick Graciano</cp:lastModifiedBy>
  <cp:revision>83</cp:revision>
  <dcterms:created xsi:type="dcterms:W3CDTF">2010-07-09T02:58:29Z</dcterms:created>
  <dcterms:modified xsi:type="dcterms:W3CDTF">2018-03-15T17:02:30Z</dcterms:modified>
</cp:coreProperties>
</file>